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57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6429" autoAdjust="0"/>
  </p:normalViewPr>
  <p:slideViewPr>
    <p:cSldViewPr snapToGrid="0">
      <p:cViewPr varScale="1">
        <p:scale>
          <a:sx n="114" d="100"/>
          <a:sy n="114" d="100"/>
        </p:scale>
        <p:origin x="420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685B4D-0724-4B29-A45A-811C220EB0E8}" type="datetimeFigureOut">
              <a:rPr lang="ru-RU" smtClean="0"/>
              <a:t>13.04.2024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AC7F6D-9E9F-4B79-A684-4F95934C53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3779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00836-7E75-E98F-C9FB-A82347CB7E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E904CA-6013-BE6A-384E-E989042ED3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DECF4-F78A-71D4-35A8-C39BB0616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DD294-CCB4-4085-812D-503CE6C97153}" type="datetimeFigureOut">
              <a:rPr lang="ru-RU" smtClean="0"/>
              <a:t>13.04.2024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9AEDF-1B41-AD69-E4BF-9E742EFBE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D8266-5446-6381-90BD-898FBCD05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E85D6-312A-4020-8A0C-E00C127AF9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7162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D6DF9-E752-27DA-18FF-5511AEC50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F7F7C5-ACBE-D577-81AD-5527B977B8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650B6-9661-AAC9-39FC-D78DE46C0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DD294-CCB4-4085-812D-503CE6C97153}" type="datetimeFigureOut">
              <a:rPr lang="ru-RU" smtClean="0"/>
              <a:t>13.04.2024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AA647-597A-8041-F1F4-D33332F04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B0BF2-A24B-C732-EB2A-7E1CF78A9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E85D6-312A-4020-8A0C-E00C127AF9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4180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4CCC1F-C482-8C80-1226-6FDDEED302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80AA7C-AA32-FA85-95AD-ADA9120AAE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9601B-8688-CD69-2F91-A511016DC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DD294-CCB4-4085-812D-503CE6C97153}" type="datetimeFigureOut">
              <a:rPr lang="ru-RU" smtClean="0"/>
              <a:t>13.04.2024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4FC28-FE28-8DFB-6F40-14FD6114A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BDC8F-3E2E-2F63-6CA6-3F31471EE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E85D6-312A-4020-8A0C-E00C127AF9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9656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F5A4E-2753-80CE-0F69-B68AF2AE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1C4B1-096A-EED1-432A-2F4492D65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81069-CA0A-461B-6268-CC292FB36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DD294-CCB4-4085-812D-503CE6C97153}" type="datetimeFigureOut">
              <a:rPr lang="ru-RU" smtClean="0"/>
              <a:t>13.04.2024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7EBAC-CE44-E12B-8AF2-9C0349D84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4094D-D8B0-91DF-B20B-5F46A26C5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E85D6-312A-4020-8A0C-E00C127AF9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2620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6244E-91E8-5D55-675E-B7A198798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7F7DC9-E59C-3137-E10B-E95CB47D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1A0C6-C5A7-A7B9-AF0C-19DD711BF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DD294-CCB4-4085-812D-503CE6C97153}" type="datetimeFigureOut">
              <a:rPr lang="ru-RU" smtClean="0"/>
              <a:t>13.04.2024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0C142-1C9F-D697-0049-8E67B763A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86813-3815-9C0B-8BE4-C4A742E10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E85D6-312A-4020-8A0C-E00C127AF9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7183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0CE23-3DE8-26B8-9691-FD05F6857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34E53-0C65-A6CE-89C1-37FE4D5327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BDACF4-FC9A-F67D-1C95-6C4F13F88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76872D-9D44-B4E0-39DD-2BB9D849E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DD294-CCB4-4085-812D-503CE6C97153}" type="datetimeFigureOut">
              <a:rPr lang="ru-RU" smtClean="0"/>
              <a:t>13.04.2024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79BA6-A564-819D-99BE-23BF075A8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D18887-5A7E-1418-6547-B5AAC9564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E85D6-312A-4020-8A0C-E00C127AF9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0636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29963-0C99-236B-20EC-310B81657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BD715-3DA6-9AE4-CA12-F8175E450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8D37E0-A5EF-8F83-05E2-2DE0869807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13650C-E56F-F83F-BA40-21E113427B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7D0AD8-2A89-316F-1A1F-2E8EC71683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D1627C-FCE9-0751-6173-6047354D8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DD294-CCB4-4085-812D-503CE6C97153}" type="datetimeFigureOut">
              <a:rPr lang="ru-RU" smtClean="0"/>
              <a:t>13.04.2024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9BB5E9-D4F4-6BBA-4C93-0CFF6EE93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844919-70AA-AFC7-8B35-695BCF05D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E85D6-312A-4020-8A0C-E00C127AF9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8699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46522-8CA9-EFD3-0F9D-7926ED757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E2BC5B-962C-FCE4-D0AA-73313680F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DD294-CCB4-4085-812D-503CE6C97153}" type="datetimeFigureOut">
              <a:rPr lang="ru-RU" smtClean="0"/>
              <a:t>13.04.2024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D54DB5-E47E-EE5B-55FE-ED897D0F5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10601E-A0D9-8196-99D8-A28DF7DA2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E85D6-312A-4020-8A0C-E00C127AF9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9821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DDBFBE-13AB-B9CC-42D0-11AA639DC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DD294-CCB4-4085-812D-503CE6C97153}" type="datetimeFigureOut">
              <a:rPr lang="ru-RU" smtClean="0"/>
              <a:t>13.04.2024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F351F-AD07-F758-7572-876D33E98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4636C-5C3D-E3E9-A903-044DD46E1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E85D6-312A-4020-8A0C-E00C127AF9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1861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48144-18C9-BF6D-68BA-0A75885D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0A9AE-C5EF-1EAC-F735-5EA75167A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367D0-609A-D865-F298-CF43766C34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3733A-2029-9A9E-75C6-FED512FF2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DD294-CCB4-4085-812D-503CE6C97153}" type="datetimeFigureOut">
              <a:rPr lang="ru-RU" smtClean="0"/>
              <a:t>13.04.2024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24799C-2FA8-9FC6-C06A-7C6B79624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61D82-40AB-C183-B3E6-30F3F3613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E85D6-312A-4020-8A0C-E00C127AF9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3489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B620C-987A-7B8B-EB9D-8FA29B101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591BD8-698C-B715-B8F5-38872BC2C5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DC8989-9952-51AD-0CC0-37B6AA2CA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7C131-7EDA-72D0-94E8-0EB94D229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DD294-CCB4-4085-812D-503CE6C97153}" type="datetimeFigureOut">
              <a:rPr lang="ru-RU" smtClean="0"/>
              <a:t>13.04.2024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FA7511-DC5D-03DF-7098-CDD2DC7A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AE78A1-80DB-02C5-CD4F-6AC6C980B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E85D6-312A-4020-8A0C-E00C127AF9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1562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BCB7D4-02E5-8480-A58D-9F7F6C480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1D340-18A4-65B4-3AD2-40F76F27B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C1209-2A1B-8058-6ECE-2B49CB9EB6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DD294-CCB4-4085-812D-503CE6C97153}" type="datetimeFigureOut">
              <a:rPr lang="ru-RU" smtClean="0"/>
              <a:t>13.04.2024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0BA8-40B0-2638-BC8D-8485234776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C52D0-78AE-8F2D-5A60-287F36638D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E85D6-312A-4020-8A0C-E00C127AF9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8236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package" Target="../embeddings/Microsoft_Visio_Drawing.vsdx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BB644D1-E181-65BB-BC2B-F04B20590D60}"/>
              </a:ext>
            </a:extLst>
          </p:cNvPr>
          <p:cNvSpPr txBox="1"/>
          <p:nvPr/>
        </p:nvSpPr>
        <p:spPr>
          <a:xfrm>
            <a:off x="3048338" y="691301"/>
            <a:ext cx="60953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/>
              <a:t>ГБОУ города Москвы «Школа № 444»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71ACA1-2965-ACCE-0CD7-88263D78BB8C}"/>
              </a:ext>
            </a:extLst>
          </p:cNvPr>
          <p:cNvGrpSpPr/>
          <p:nvPr/>
        </p:nvGrpSpPr>
        <p:grpSpPr>
          <a:xfrm>
            <a:off x="1708431" y="3493735"/>
            <a:ext cx="8775138" cy="2169825"/>
            <a:chOff x="1553671" y="3428999"/>
            <a:chExt cx="8775138" cy="216982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E171DE9-B2F6-9673-DCC6-92834FA5CAF6}"/>
                </a:ext>
              </a:extLst>
            </p:cNvPr>
            <p:cNvSpPr txBox="1"/>
            <p:nvPr/>
          </p:nvSpPr>
          <p:spPr>
            <a:xfrm>
              <a:off x="1553671" y="3428999"/>
              <a:ext cx="3555775" cy="21698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ru-RU" sz="2000" b="1" dirty="0"/>
                <a:t>Работу выполнили:</a:t>
              </a:r>
            </a:p>
            <a:p>
              <a:r>
                <a:rPr lang="ru-RU" sz="2000" dirty="0"/>
                <a:t>Карак Юлия Алексеевна,</a:t>
              </a:r>
            </a:p>
            <a:p>
              <a:pPr>
                <a:spcAft>
                  <a:spcPts val="1200"/>
                </a:spcAft>
              </a:pPr>
              <a:r>
                <a:rPr lang="ru-RU" sz="2000" dirty="0"/>
                <a:t>ученица 11 «И» класса</a:t>
              </a:r>
            </a:p>
            <a:p>
              <a:r>
                <a:rPr lang="ru-RU" sz="2000" dirty="0"/>
                <a:t>Рябова Екатерина Николаевна,</a:t>
              </a:r>
            </a:p>
            <a:p>
              <a:r>
                <a:rPr lang="ru-RU" sz="2000" dirty="0"/>
                <a:t>ученица 11 «В» класса</a:t>
              </a:r>
            </a:p>
            <a:p>
              <a:endParaRPr lang="ru-RU" sz="2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CB92AB-2A39-5FF7-30A6-4EA2C56F932E}"/>
                </a:ext>
              </a:extLst>
            </p:cNvPr>
            <p:cNvSpPr txBox="1"/>
            <p:nvPr/>
          </p:nvSpPr>
          <p:spPr>
            <a:xfrm>
              <a:off x="5865378" y="3428999"/>
              <a:ext cx="4463431" cy="10926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ru-RU" sz="2000" b="1" dirty="0"/>
                <a:t>Научный руководитель:</a:t>
              </a:r>
            </a:p>
            <a:p>
              <a:r>
                <a:rPr lang="ru-RU" sz="2000" dirty="0" err="1"/>
                <a:t>Вербов</a:t>
              </a:r>
              <a:r>
                <a:rPr lang="ru-RU" sz="2000" dirty="0"/>
                <a:t> Евгений Николаевич,</a:t>
              </a:r>
            </a:p>
            <a:p>
              <a:r>
                <a:rPr lang="ru-RU" sz="2000" dirty="0"/>
                <a:t>педагог дополнительного образования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387784-EEBD-2535-FA15-5B777CAC6F90}"/>
              </a:ext>
            </a:extLst>
          </p:cNvPr>
          <p:cNvSpPr txBox="1"/>
          <p:nvPr/>
        </p:nvSpPr>
        <p:spPr>
          <a:xfrm>
            <a:off x="1107260" y="6015844"/>
            <a:ext cx="99774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/>
              <a:t>Москва, 2024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F5095F-9B58-15D7-4A2D-E1206B81B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58462"/>
            <a:ext cx="9144000" cy="99510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3200" dirty="0">
                <a:latin typeface="+mn-lt"/>
              </a:rPr>
              <a:t>Создание программно-аппаратного комплекса</a:t>
            </a:r>
            <a:br>
              <a:rPr lang="ru-RU" sz="3200" dirty="0">
                <a:latin typeface="+mn-lt"/>
              </a:rPr>
            </a:br>
            <a:r>
              <a:rPr lang="ru-RU" sz="3200" dirty="0">
                <a:latin typeface="+mn-lt"/>
              </a:rPr>
              <a:t>для мониторинга наличия воды в кулерах</a:t>
            </a:r>
          </a:p>
        </p:txBody>
      </p:sp>
    </p:spTree>
    <p:extLst>
      <p:ext uri="{BB962C8B-B14F-4D97-AF65-F5344CB8AC3E}">
        <p14:creationId xmlns:p14="http://schemas.microsoft.com/office/powerpoint/2010/main" val="816512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D8003-608A-AE69-17FD-F3500E0E6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59A284C-7779-6E9C-EA3A-1DEAC8543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2657788"/>
          </a:xfrm>
        </p:spPr>
        <p:txBody>
          <a:bodyPr/>
          <a:lstStyle/>
          <a:p>
            <a:pPr algn="ctr" rtl="0" eaLnBrk="1" latinLnBrk="0" hangingPunct="1"/>
            <a:r>
              <a:rPr lang="ru-RU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Итоги работы над проектом</a:t>
            </a:r>
            <a:endParaRPr lang="ru-RU" dirty="0">
              <a:effectLst/>
            </a:endParaRPr>
          </a:p>
          <a:p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13F89-6514-837C-2B35-63725C8A12C4}"/>
              </a:ext>
            </a:extLst>
          </p:cNvPr>
          <p:cNvSpPr txBox="1"/>
          <p:nvPr/>
        </p:nvSpPr>
        <p:spPr>
          <a:xfrm>
            <a:off x="1438296" y="1905659"/>
            <a:ext cx="96058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Решены все поставленные задачи и получен следующий результат:</a:t>
            </a:r>
          </a:p>
          <a:p>
            <a:pPr marL="457200" indent="-457200">
              <a:buFont typeface="+mj-lt"/>
              <a:buAutoNum type="arabicPeriod"/>
            </a:pPr>
            <a:endParaRPr lang="ru-RU" sz="2400" dirty="0"/>
          </a:p>
          <a:p>
            <a:pPr marL="457200" indent="-457200">
              <a:buFont typeface="+mj-lt"/>
              <a:buAutoNum type="arabicPeriod"/>
            </a:pPr>
            <a:r>
              <a:rPr lang="ru-RU" sz="2400" dirty="0"/>
              <a:t>Разработано устройство мониторинга на базе микроконтроллера </a:t>
            </a:r>
            <a:r>
              <a:rPr lang="en-US" sz="2400" dirty="0"/>
              <a:t>ESP32</a:t>
            </a:r>
            <a:r>
              <a:rPr lang="ru-RU" sz="2400" dirty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ru-RU" sz="2400" dirty="0"/>
          </a:p>
          <a:p>
            <a:pPr marL="457200" indent="-457200">
              <a:buFont typeface="+mj-lt"/>
              <a:buAutoNum type="arabicPeriod"/>
            </a:pPr>
            <a:r>
              <a:rPr lang="ru-RU" sz="2400" dirty="0"/>
              <a:t>Разработаны приложения на нескольких языках программирования (</a:t>
            </a:r>
            <a:r>
              <a:rPr lang="en-US" sz="2400" dirty="0" err="1"/>
              <a:t>MicroPython</a:t>
            </a:r>
            <a:r>
              <a:rPr lang="en-US" sz="2400" dirty="0"/>
              <a:t>, Python </a:t>
            </a:r>
            <a:r>
              <a:rPr lang="ru-RU" sz="2400" dirty="0"/>
              <a:t>и </a:t>
            </a:r>
            <a:r>
              <a:rPr lang="en-US" sz="2400" dirty="0" err="1"/>
              <a:t>Javascript</a:t>
            </a:r>
            <a:r>
              <a:rPr lang="ru-RU" sz="2400" dirty="0"/>
              <a:t>).</a:t>
            </a:r>
          </a:p>
          <a:p>
            <a:pPr marL="457200" indent="-457200">
              <a:buFont typeface="+mj-lt"/>
              <a:buAutoNum type="arabicPeriod"/>
            </a:pPr>
            <a:endParaRPr lang="ru-RU" sz="2400" dirty="0"/>
          </a:p>
          <a:p>
            <a:pPr marL="457200" indent="-457200">
              <a:buFont typeface="+mj-lt"/>
              <a:buAutoNum type="arabicPeriod"/>
            </a:pPr>
            <a:r>
              <a:rPr lang="ru-RU" sz="2400" dirty="0"/>
              <a:t>Выполнено тестирование работы комплекса в условиях школы.</a:t>
            </a:r>
          </a:p>
        </p:txBody>
      </p:sp>
    </p:spTree>
    <p:extLst>
      <p:ext uri="{BB962C8B-B14F-4D97-AF65-F5344CB8AC3E}">
        <p14:creationId xmlns:p14="http://schemas.microsoft.com/office/powerpoint/2010/main" val="1548434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3B1271-9825-2751-E734-ED8DB5885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2080009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latin typeface="+mn-lt"/>
              </a:rPr>
              <a:t>Цель проекта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7ACFF-2766-CC2E-6ACB-36CC6F8889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30" y="1988191"/>
            <a:ext cx="3049451" cy="314402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CE8F53-C442-7CFD-46B3-65E4EF742869}"/>
              </a:ext>
            </a:extLst>
          </p:cNvPr>
          <p:cNvSpPr txBox="1"/>
          <p:nvPr/>
        </p:nvSpPr>
        <p:spPr>
          <a:xfrm>
            <a:off x="5178210" y="1821428"/>
            <a:ext cx="5618427" cy="3359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/>
              <a:t>Необходимо разработать </a:t>
            </a:r>
            <a:r>
              <a:rPr lang="ru-RU" sz="2400" b="1" dirty="0"/>
              <a:t>устройство</a:t>
            </a:r>
            <a:r>
              <a:rPr lang="ru-RU" sz="2400" dirty="0"/>
              <a:t> и</a:t>
            </a:r>
            <a:br>
              <a:rPr lang="ru-RU" sz="2400" dirty="0"/>
            </a:br>
            <a:r>
              <a:rPr lang="ru-RU" sz="2400" b="1" dirty="0"/>
              <a:t>программное обеспечения</a:t>
            </a:r>
            <a:r>
              <a:rPr lang="ru-RU" sz="2400" dirty="0"/>
              <a:t> для</a:t>
            </a:r>
            <a:br>
              <a:rPr lang="ru-RU" sz="2400" dirty="0"/>
            </a:br>
            <a:r>
              <a:rPr lang="ru-RU" sz="2400" dirty="0"/>
              <a:t>мониторинга наличия воды в бутылях,</a:t>
            </a:r>
            <a:br>
              <a:rPr lang="ru-RU" sz="2400" dirty="0"/>
            </a:br>
            <a:r>
              <a:rPr lang="ru-RU" sz="2400" dirty="0"/>
              <a:t>чтобы упростить их своевременную замену сотрудниками администрации школы.</a:t>
            </a:r>
          </a:p>
        </p:txBody>
      </p:sp>
    </p:spTree>
    <p:extLst>
      <p:ext uri="{BB962C8B-B14F-4D97-AF65-F5344CB8AC3E}">
        <p14:creationId xmlns:p14="http://schemas.microsoft.com/office/powerpoint/2010/main" val="3856127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618972-F480-CC68-5956-1C037A624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2069959"/>
          </a:xfrm>
        </p:spPr>
        <p:txBody>
          <a:bodyPr/>
          <a:lstStyle/>
          <a:p>
            <a:pPr algn="ctr"/>
            <a:r>
              <a:rPr lang="ru-RU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Задачи проекта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7C48E9-387C-F773-4BD3-C662E6BD12D4}"/>
              </a:ext>
            </a:extLst>
          </p:cNvPr>
          <p:cNvSpPr txBox="1"/>
          <p:nvPr/>
        </p:nvSpPr>
        <p:spPr>
          <a:xfrm>
            <a:off x="1760018" y="1914577"/>
            <a:ext cx="86719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dirty="0"/>
              <a:t>Выбор технологии определения наличия воды в бутыли.</a:t>
            </a:r>
          </a:p>
          <a:p>
            <a:pPr marL="457200" indent="-457200">
              <a:buFont typeface="+mj-lt"/>
              <a:buAutoNum type="arabicPeriod"/>
            </a:pPr>
            <a:endParaRPr lang="ru-RU" sz="2400" dirty="0"/>
          </a:p>
          <a:p>
            <a:pPr marL="457200" indent="-457200">
              <a:buFont typeface="+mj-lt"/>
              <a:buAutoNum type="arabicPeriod"/>
            </a:pPr>
            <a:r>
              <a:rPr lang="ru-RU" sz="2400" dirty="0"/>
              <a:t>Разработка общей архитектуры программно-аппаратного</a:t>
            </a:r>
            <a:r>
              <a:rPr lang="en-US" sz="2400" dirty="0"/>
              <a:t> </a:t>
            </a:r>
            <a:r>
              <a:rPr lang="ru-RU" sz="2400" dirty="0"/>
              <a:t>комплекса.</a:t>
            </a:r>
          </a:p>
          <a:p>
            <a:pPr marL="457200" indent="-457200">
              <a:buFont typeface="+mj-lt"/>
              <a:buAutoNum type="arabicPeriod"/>
            </a:pPr>
            <a:endParaRPr lang="ru-RU" sz="2400" dirty="0"/>
          </a:p>
          <a:p>
            <a:pPr marL="457200" indent="-457200">
              <a:buFont typeface="+mj-lt"/>
              <a:buAutoNum type="arabicPeriod"/>
            </a:pPr>
            <a:r>
              <a:rPr lang="ru-RU" sz="2400" dirty="0"/>
              <a:t>Проектирование и разработка устройства мониторинга.</a:t>
            </a:r>
          </a:p>
          <a:p>
            <a:pPr marL="457200" indent="-457200">
              <a:buFont typeface="+mj-lt"/>
              <a:buAutoNum type="arabicPeriod"/>
            </a:pPr>
            <a:endParaRPr lang="ru-RU" sz="2400" dirty="0"/>
          </a:p>
          <a:p>
            <a:pPr marL="457200" indent="-457200">
              <a:buFont typeface="+mj-lt"/>
              <a:buAutoNum type="arabicPeriod"/>
            </a:pPr>
            <a:r>
              <a:rPr lang="ru-RU" sz="2400" dirty="0"/>
              <a:t>Проектирование и разработка программного обеспечения для сбора и отображения информации с устройств мониторинга.</a:t>
            </a:r>
          </a:p>
        </p:txBody>
      </p:sp>
    </p:spTree>
    <p:extLst>
      <p:ext uri="{BB962C8B-B14F-4D97-AF65-F5344CB8AC3E}">
        <p14:creationId xmlns:p14="http://schemas.microsoft.com/office/powerpoint/2010/main" val="1704510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30640F-7893-050B-673A-BD0E88D1E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2064936"/>
          </a:xfrm>
        </p:spPr>
        <p:txBody>
          <a:bodyPr/>
          <a:lstStyle/>
          <a:p>
            <a:pPr algn="ctr"/>
            <a:r>
              <a:rPr lang="ru-RU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Общая архитектура программно-аппаратного комплекса</a:t>
            </a:r>
            <a:endParaRPr lang="ru-RU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64C650E-38E1-4B9F-761D-F048163688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634393"/>
              </p:ext>
            </p:extLst>
          </p:nvPr>
        </p:nvGraphicFramePr>
        <p:xfrm>
          <a:off x="1081088" y="1538631"/>
          <a:ext cx="10029825" cy="434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0029675" imgH="4347813" progId="Visio.Drawing.15">
                  <p:embed/>
                </p:oleObj>
              </mc:Choice>
              <mc:Fallback>
                <p:oleObj name="Visio" r:id="rId2" imgW="10029675" imgH="434781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81088" y="1538631"/>
                        <a:ext cx="10029825" cy="4348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1419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FFA4F5-BAB9-00AE-E6C5-3D5427EBA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2502039"/>
          </a:xfrm>
        </p:spPr>
        <p:txBody>
          <a:bodyPr/>
          <a:lstStyle/>
          <a:p>
            <a:pPr algn="ctr"/>
            <a:r>
              <a:rPr lang="ru-RU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Проектирование устройства для</a:t>
            </a:r>
            <a:br>
              <a:rPr lang="ru-RU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</a:br>
            <a:r>
              <a:rPr lang="ru-RU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мониторинга наличия воды в бутыли</a:t>
            </a:r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57E7AB-6564-8186-1F0D-9DCCF679C0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4" t="5388" r="1898" b="6613"/>
          <a:stretch/>
        </p:blipFill>
        <p:spPr>
          <a:xfrm>
            <a:off x="4474933" y="2821434"/>
            <a:ext cx="3284483" cy="29451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687DDB-F8F6-247D-2718-F576CB82A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845" y="2507321"/>
            <a:ext cx="1680934" cy="3573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7AA3F4-7E9B-F084-FDC5-DD0E274C94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147" y="2666720"/>
            <a:ext cx="1661724" cy="32546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41991E0-A851-A6B3-08A7-9D1B906F5A52}"/>
              </a:ext>
            </a:extLst>
          </p:cNvPr>
          <p:cNvSpPr txBox="1"/>
          <p:nvPr/>
        </p:nvSpPr>
        <p:spPr>
          <a:xfrm>
            <a:off x="5286313" y="2042171"/>
            <a:ext cx="16617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/>
              <a:t>Измерение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362063-5E23-FF46-508B-8E56D64C5EE7}"/>
              </a:ext>
            </a:extLst>
          </p:cNvPr>
          <p:cNvSpPr txBox="1"/>
          <p:nvPr/>
        </p:nvSpPr>
        <p:spPr>
          <a:xfrm>
            <a:off x="1714499" y="2042171"/>
            <a:ext cx="19716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/>
              <a:t>Расположение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09A7B-F5FB-CDB6-9137-3FD3CAD0132D}"/>
              </a:ext>
            </a:extLst>
          </p:cNvPr>
          <p:cNvSpPr txBox="1"/>
          <p:nvPr/>
        </p:nvSpPr>
        <p:spPr>
          <a:xfrm>
            <a:off x="8668476" y="2043569"/>
            <a:ext cx="16617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/>
              <a:t>Управление</a:t>
            </a:r>
          </a:p>
        </p:txBody>
      </p:sp>
    </p:spTree>
    <p:extLst>
      <p:ext uri="{BB962C8B-B14F-4D97-AF65-F5344CB8AC3E}">
        <p14:creationId xmlns:p14="http://schemas.microsoft.com/office/powerpoint/2010/main" val="3836708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3B56D-CED4-33E4-8BE2-BDEAE2CF0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29D7EE-3098-F3C3-4A31-A0832D1EE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2507063"/>
          </a:xfrm>
        </p:spPr>
        <p:txBody>
          <a:bodyPr/>
          <a:lstStyle/>
          <a:p>
            <a:pPr algn="ctr"/>
            <a:r>
              <a:rPr lang="ru-RU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Разработка устройства для</a:t>
            </a:r>
            <a:br>
              <a:rPr lang="ru-RU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</a:br>
            <a:r>
              <a:rPr lang="ru-RU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мониторинга наличия воды в бутыли</a:t>
            </a:r>
            <a:endParaRPr lang="ru-RU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B3E19C7-1486-9BAA-AF4D-9E538F8C5FB2}"/>
              </a:ext>
            </a:extLst>
          </p:cNvPr>
          <p:cNvGrpSpPr/>
          <p:nvPr/>
        </p:nvGrpSpPr>
        <p:grpSpPr>
          <a:xfrm>
            <a:off x="1351479" y="2255805"/>
            <a:ext cx="9489042" cy="3965511"/>
            <a:chOff x="1326599" y="2083837"/>
            <a:chExt cx="9489042" cy="39655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1837ED0-4360-DA75-C833-9B2FEA925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599" y="2083837"/>
              <a:ext cx="6315442" cy="396551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69DC6C3-4F60-1E49-E490-0FAFA588B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8424" y="2083837"/>
              <a:ext cx="3127217" cy="196360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6E64FB-9976-D32D-0FCB-CDAE3A884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8424" y="4091742"/>
              <a:ext cx="3127217" cy="1957606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88080CB-1F10-AB27-0632-32DAB92D51CD}"/>
              </a:ext>
            </a:extLst>
          </p:cNvPr>
          <p:cNvSpPr txBox="1"/>
          <p:nvPr/>
        </p:nvSpPr>
        <p:spPr>
          <a:xfrm>
            <a:off x="1351479" y="1825502"/>
            <a:ext cx="63154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Отладочный макет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D5765D-02D9-2FEC-F5C4-4DF7EDA61E87}"/>
              </a:ext>
            </a:extLst>
          </p:cNvPr>
          <p:cNvSpPr txBox="1"/>
          <p:nvPr/>
        </p:nvSpPr>
        <p:spPr>
          <a:xfrm>
            <a:off x="7713304" y="1825502"/>
            <a:ext cx="31272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Финальный вариант</a:t>
            </a:r>
          </a:p>
        </p:txBody>
      </p:sp>
    </p:spTree>
    <p:extLst>
      <p:ext uri="{BB962C8B-B14F-4D97-AF65-F5344CB8AC3E}">
        <p14:creationId xmlns:p14="http://schemas.microsoft.com/office/powerpoint/2010/main" val="2659066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87761-AC0C-6B49-BB07-50FEB2AD8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BD327FC-11E7-16F4-387B-AEBE89E82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2959239"/>
          </a:xfrm>
        </p:spPr>
        <p:txBody>
          <a:bodyPr>
            <a:normAutofit/>
          </a:bodyPr>
          <a:lstStyle/>
          <a:p>
            <a:pPr algn="ctr"/>
            <a:r>
              <a:rPr lang="ru-RU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Разработка программного обеспечения</a:t>
            </a:r>
            <a:br>
              <a:rPr lang="ru-RU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</a:br>
            <a:r>
              <a:rPr lang="ru-RU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для сбора и отображения информации</a:t>
            </a:r>
            <a:br>
              <a:rPr lang="ru-RU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</a:br>
            <a:r>
              <a:rPr lang="ru-RU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с устройств мониторинга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7D7C37-2D6F-F80A-B975-B3CB7C21CAEF}"/>
              </a:ext>
            </a:extLst>
          </p:cNvPr>
          <p:cNvSpPr txBox="1"/>
          <p:nvPr/>
        </p:nvSpPr>
        <p:spPr>
          <a:xfrm>
            <a:off x="741435" y="2477662"/>
            <a:ext cx="4834906" cy="3984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/>
              <a:t>Серверная часть веб-приложения:</a:t>
            </a:r>
            <a:endParaRPr lang="ru-RU" sz="2400" dirty="0"/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/>
              <a:t>Загрузить с диска список устройств мониторинга и схему их размещения.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/>
              <a:t>Подписаться на обновления данных в сервере MQTT.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Ожидать данные от сервера MQTT, при получении данных рассылать их клиентским частям.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2F5F7F-4FC2-45D0-D307-762AD44698B4}"/>
              </a:ext>
            </a:extLst>
          </p:cNvPr>
          <p:cNvSpPr txBox="1"/>
          <p:nvPr/>
        </p:nvSpPr>
        <p:spPr>
          <a:xfrm>
            <a:off x="6012636" y="2477662"/>
            <a:ext cx="5777459" cy="35225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/>
              <a:t>Клиентская часть веб-приложения:</a:t>
            </a:r>
            <a:endParaRPr lang="ru-RU" sz="2400" dirty="0"/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/>
              <a:t>Запросить у серверной части список устройств мониторинга и схему их размещения.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/>
              <a:t>Подписаться на обновления данных в серверной части.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Ожидать данные от серверной части, при получении данных отображать их в интерфейсе.</a:t>
            </a:r>
          </a:p>
        </p:txBody>
      </p:sp>
    </p:spTree>
    <p:extLst>
      <p:ext uri="{BB962C8B-B14F-4D97-AF65-F5344CB8AC3E}">
        <p14:creationId xmlns:p14="http://schemas.microsoft.com/office/powerpoint/2010/main" val="649990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EAEA1-7C3D-661D-440C-AEB1C5785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9C76A3-DC39-038D-41F8-DEDE3596E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2502039"/>
          </a:xfrm>
        </p:spPr>
        <p:txBody>
          <a:bodyPr/>
          <a:lstStyle/>
          <a:p>
            <a:pPr algn="ctr"/>
            <a:r>
              <a:rPr lang="ru-RU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Интерфейс клиентской части веб-приложения</a:t>
            </a:r>
            <a:br>
              <a:rPr lang="ru-RU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</a:br>
            <a:r>
              <a:rPr lang="ru-RU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для отображения информации с устройств мониторинга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D790CF-B5CD-FE9C-17C1-42B0BF246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987" y="1902221"/>
            <a:ext cx="6456488" cy="430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35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11. Демонстрация работы (сжатый)">
            <a:hlinkClick r:id="" action="ppaction://media"/>
            <a:extLst>
              <a:ext uri="{FF2B5EF4-FFF2-40B4-BE49-F238E27FC236}">
                <a16:creationId xmlns:a16="http://schemas.microsoft.com/office/drawing/2014/main" id="{AC9E090E-1523-2C25-D679-DFEC9F828F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9125" y="1188996"/>
            <a:ext cx="10953750" cy="5143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7C27AFC-6165-E9D0-01BD-7D5A64C84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/>
          <a:lstStyle/>
          <a:p>
            <a:pPr algn="ctr"/>
            <a:r>
              <a:rPr lang="ru-RU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Демонстрация работы комплекса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851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290</Words>
  <Application>Microsoft Office PowerPoint</Application>
  <PresentationFormat>Widescreen</PresentationFormat>
  <Paragraphs>48</Paragraphs>
  <Slides>10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Visio</vt:lpstr>
      <vt:lpstr>Создание программно-аппаратного комплекса для мониторинга наличия воды в кулерах</vt:lpstr>
      <vt:lpstr>Цель проекта</vt:lpstr>
      <vt:lpstr>Задачи проекта</vt:lpstr>
      <vt:lpstr>Общая архитектура программно-аппаратного комплекса</vt:lpstr>
      <vt:lpstr>Проектирование устройства для мониторинга наличия воды в бутыли</vt:lpstr>
      <vt:lpstr>Разработка устройства для мониторинга наличия воды в бутыли</vt:lpstr>
      <vt:lpstr>Разработка программного обеспечения для сбора и отображения информации с устройств мониторинга</vt:lpstr>
      <vt:lpstr>Интерфейс клиентской части веб-приложения для отображения информации с устройств мониторинга</vt:lpstr>
      <vt:lpstr>Демонстрация работы комплекса</vt:lpstr>
      <vt:lpstr>Итоги работы над проектом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программно-аппаратного комплекса для мониторинга наличия воды в кулерах</dc:title>
  <dc:creator>Karak Julia</dc:creator>
  <cp:keywords>ESP32;XKC-Y25;MicroPython;Python;FastAPI;Vue;MQTT; </cp:keywords>
  <cp:lastModifiedBy>Алексей Карак</cp:lastModifiedBy>
  <cp:revision>34</cp:revision>
  <dcterms:created xsi:type="dcterms:W3CDTF">2024-02-18T00:02:51Z</dcterms:created>
  <dcterms:modified xsi:type="dcterms:W3CDTF">2024-04-13T10:16:23Z</dcterms:modified>
</cp:coreProperties>
</file>